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04" r:id="rId3"/>
    <p:sldId id="305" r:id="rId4"/>
    <p:sldId id="306" r:id="rId5"/>
    <p:sldId id="307" r:id="rId6"/>
    <p:sldId id="308" r:id="rId7"/>
    <p:sldId id="271" r:id="rId8"/>
    <p:sldId id="320" r:id="rId9"/>
    <p:sldId id="321" r:id="rId10"/>
    <p:sldId id="322" r:id="rId11"/>
    <p:sldId id="319" r:id="rId12"/>
    <p:sldId id="275" r:id="rId13"/>
    <p:sldId id="276" r:id="rId14"/>
    <p:sldId id="277" r:id="rId15"/>
    <p:sldId id="314" r:id="rId16"/>
    <p:sldId id="311" r:id="rId17"/>
    <p:sldId id="315" r:id="rId18"/>
    <p:sldId id="318" r:id="rId19"/>
    <p:sldId id="317" r:id="rId20"/>
    <p:sldId id="316" r:id="rId21"/>
    <p:sldId id="309" r:id="rId22"/>
    <p:sldId id="274" r:id="rId23"/>
    <p:sldId id="310" r:id="rId24"/>
    <p:sldId id="324" r:id="rId25"/>
    <p:sldId id="325" r:id="rId26"/>
    <p:sldId id="326" r:id="rId27"/>
    <p:sldId id="323" r:id="rId28"/>
    <p:sldId id="312" r:id="rId29"/>
    <p:sldId id="31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84687" autoAdjust="0"/>
  </p:normalViewPr>
  <p:slideViewPr>
    <p:cSldViewPr snapToGrid="0">
      <p:cViewPr varScale="1">
        <p:scale>
          <a:sx n="61" d="100"/>
          <a:sy n="61" d="100"/>
        </p:scale>
        <p:origin x="5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ringle" userId="382250_tp_dropbox" providerId="OAuth2" clId="{EBEDDE34-23F6-9043-9D89-FE0256CAA6BC}"/>
    <pc:docChg chg="modSld">
      <pc:chgData name="James Pringle" userId="382250_tp_dropbox" providerId="OAuth2" clId="{EBEDDE34-23F6-9043-9D89-FE0256CAA6BC}" dt="2019-06-17T00:56:28.752" v="25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72216-AB44-4BB4-B4D8-2A63BAE5520C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FB0B3-24E7-4B64-A016-6FC831AA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6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FB0B3-24E7-4B64-A016-6FC831AAB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2845-4C5E-4E07-A89C-89C9A8A5C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0C846-99CD-4FA5-98F5-14A022AAB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9327A-106E-449B-8E6D-2C3E2DBA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D5D80-5530-485E-814B-F4A9066B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C5A6-B602-45FB-9293-B40AAE37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5CC1-E200-4022-96C4-B00955C5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4EB91-7732-4C66-B62C-76A063B36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FB41-7EDA-409D-8BFB-EE8D7330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2AF5C-F667-469E-AED5-6EBFF497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A9643-1703-4260-B19B-DB1C8BC0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7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E693B-560C-4DB6-93DE-9FD8286CAA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E8ACC-D9A2-48E8-8AEA-C62430515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9255E-0650-4C21-A34A-8194692F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D16DA-688B-430C-9298-A722F7AD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B998-D1E4-414E-B1CF-5FFCB819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B0BB-7EF7-4BF7-8C7B-188187D2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1EF2-A85C-44A9-9463-E6899510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15283-6670-4E3B-96EE-8C8400EA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7D1D8-420A-4C68-8C89-DF52BDFB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7E43-4F43-4738-8E38-4610A28C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4DA7-548E-44A4-99E5-5917D8EF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D9D44-A410-4620-9AF2-CF204A6FD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029EB-9EB7-4914-81EF-8B42A8DD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5891-C28D-4DAB-A328-2932650A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9ED65-2969-4CFC-B65C-AFE88988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2749-E611-4751-8D4A-8E197373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DCD4-E28C-4674-A1DF-73551C17F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B64B9-3F26-44DA-B395-53D9DF098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611B1-3056-4E81-90D9-F1D963D0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76DEE-020F-46D6-9068-EFC2BE03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BEF17-0C58-426F-BE8D-5E41A24C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5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8D81-E4C3-42D8-82C3-C6409B2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82C66-8C73-4BB9-84E1-62407878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9DA39-5104-448B-B82D-730BEDDE4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4D4E9-8255-4405-8146-9968E4E2D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448A0-338E-410B-9914-083D5AF5C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1DA1A-D345-479E-A66A-0E0594D5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6704F3-EF1A-4579-9762-D88D01E5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F8357-5EE0-4008-9A09-52073143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B615-9B98-4C80-B475-85880FF3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FC5EE-BD7B-49D4-933E-012EA3A7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12172-E929-440F-BF95-8D85D540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FAAF3-EE72-46F0-BE60-1706E95C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0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F2EE9-2392-4FBF-876C-1DD9BF8B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60423-E02E-45C5-8408-E0C6DAE1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53EE2-311A-4B48-9F3B-6BDAB29C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D0D-DDD1-45E2-94AD-7AF99A51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FBBCB-101E-440E-8A1D-CD43DBF7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E1770-CF46-419B-AAB6-96F0CB092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E3A56-F800-4E1C-9941-799E1DEF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278E-CB33-4B69-ADD2-A1EB4E01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D5143-D6C6-4BC5-8878-0B1D2FDF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8B09-D4DD-4510-A9D0-008DDA6F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3F720-7CC3-40F2-93E7-3E93991AF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5B038-96A8-4F56-9DE9-9E2DA832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C1BD4-AD12-4FB0-9343-978153AC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1B1BC-8064-4F86-BDC5-64BFF889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8E56-8647-4163-9793-C6C285F8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5E8F0-ACB6-4182-857F-C8EA4725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CEEAF-95DB-4568-9E3C-86715C64F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692CC-511F-4869-93CA-AE2D85543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AF3A7-EEF7-4B4E-AA1B-F1E8E046B21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0FCEB-9F4C-47C9-A4A6-4CFAAC02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915D8-E873-4A34-973F-A8C536808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BEAD8-BD10-4895-B7A5-095473A6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0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3.png"/><Relationship Id="rId7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2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85199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simplest cartoon of ocean dispersal (that is not too simple)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49082" y="2652737"/>
            <a:ext cx="4004281" cy="1655762"/>
          </a:xfrm>
        </p:spPr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James M. Pringle</a:t>
            </a:r>
          </a:p>
          <a:p>
            <a:pPr algn="r"/>
            <a:r>
              <a:rPr lang="en-US" dirty="0"/>
              <a:t>University of New Hampshire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alphaModFix amt="68000"/>
          </a:blip>
          <a:srcRect/>
          <a:stretch>
            <a:fillRect/>
          </a:stretch>
        </p:blipFill>
        <p:spPr bwMode="auto">
          <a:xfrm>
            <a:off x="38636" y="5448406"/>
            <a:ext cx="13957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1763" y="5448406"/>
            <a:ext cx="1371600" cy="1371600"/>
          </a:xfrm>
          <a:prstGeom prst="rect">
            <a:avLst/>
          </a:prstGeom>
          <a:noFill/>
        </p:spPr>
      </p:pic>
      <p:pic>
        <p:nvPicPr>
          <p:cNvPr id="1026" name="Picture 2" descr="Physicists">
            <a:extLst>
              <a:ext uri="{FF2B5EF4-FFF2-40B4-BE49-F238E27FC236}">
                <a16:creationId xmlns:a16="http://schemas.microsoft.com/office/drawing/2014/main" id="{FB0046A2-3529-48D8-83CE-B0F5D41E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1570563"/>
            <a:ext cx="3409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7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 about variability in dispersal?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76" y="2132974"/>
            <a:ext cx="8918647" cy="2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now add some variability in dispersal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imple_competition.png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76" y="1825625"/>
            <a:ext cx="8918648" cy="3150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729EB-4595-0245-AAEA-41799E73F0A3}"/>
              </a:ext>
            </a:extLst>
          </p:cNvPr>
          <p:cNvSpPr/>
          <p:nvPr/>
        </p:nvSpPr>
        <p:spPr>
          <a:xfrm>
            <a:off x="3478491" y="4468305"/>
            <a:ext cx="4185501" cy="50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2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imple_competition.png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3"/>
          <a:stretch/>
        </p:blipFill>
        <p:spPr>
          <a:xfrm>
            <a:off x="1636676" y="1825626"/>
            <a:ext cx="8918648" cy="2679468"/>
          </a:xfrm>
          <a:prstGeom prst="rect">
            <a:avLst/>
          </a:prstGeom>
        </p:spPr>
      </p:pic>
      <p:sp>
        <p:nvSpPr>
          <p:cNvPr id="5" name="Pie 4">
            <a:extLst>
              <a:ext uri="{FF2B5EF4-FFF2-40B4-BE49-F238E27FC236}">
                <a16:creationId xmlns:a16="http://schemas.microsoft.com/office/drawing/2014/main" id="{39118F9A-A4FE-B542-A1EA-F354C710C5B9}"/>
              </a:ext>
            </a:extLst>
          </p:cNvPr>
          <p:cNvSpPr>
            <a:spLocks noChangeAspect="1"/>
          </p:cNvSpPr>
          <p:nvPr/>
        </p:nvSpPr>
        <p:spPr>
          <a:xfrm>
            <a:off x="3609277" y="2474699"/>
            <a:ext cx="832104" cy="835240"/>
          </a:xfrm>
          <a:prstGeom prst="pie">
            <a:avLst>
              <a:gd name="adj1" fmla="val 12042423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25EA8CD1-32F6-F742-B0EB-8AB6B7A3F9AC}"/>
              </a:ext>
            </a:extLst>
          </p:cNvPr>
          <p:cNvSpPr>
            <a:spLocks noChangeAspect="1"/>
          </p:cNvSpPr>
          <p:nvPr/>
        </p:nvSpPr>
        <p:spPr>
          <a:xfrm>
            <a:off x="5570727" y="2474699"/>
            <a:ext cx="832104" cy="835240"/>
          </a:xfrm>
          <a:prstGeom prst="pie">
            <a:avLst>
              <a:gd name="adj1" fmla="val 12042423"/>
              <a:gd name="adj2" fmla="val 133944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94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imple_competition.png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3"/>
          <a:stretch/>
        </p:blipFill>
        <p:spPr>
          <a:xfrm>
            <a:off x="1636676" y="1825626"/>
            <a:ext cx="8918648" cy="2679468"/>
          </a:xfrm>
          <a:prstGeom prst="rect">
            <a:avLst/>
          </a:prstGeom>
        </p:spPr>
      </p:pic>
      <p:sp>
        <p:nvSpPr>
          <p:cNvPr id="5" name="Pie 4">
            <a:extLst>
              <a:ext uri="{FF2B5EF4-FFF2-40B4-BE49-F238E27FC236}">
                <a16:creationId xmlns:a16="http://schemas.microsoft.com/office/drawing/2014/main" id="{39118F9A-A4FE-B542-A1EA-F354C710C5B9}"/>
              </a:ext>
            </a:extLst>
          </p:cNvPr>
          <p:cNvSpPr>
            <a:spLocks noChangeAspect="1"/>
          </p:cNvSpPr>
          <p:nvPr/>
        </p:nvSpPr>
        <p:spPr>
          <a:xfrm>
            <a:off x="5560742" y="2474699"/>
            <a:ext cx="832104" cy="835240"/>
          </a:xfrm>
          <a:prstGeom prst="pie">
            <a:avLst>
              <a:gd name="adj1" fmla="val 10914684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25EA8CD1-32F6-F742-B0EB-8AB6B7A3F9AC}"/>
              </a:ext>
            </a:extLst>
          </p:cNvPr>
          <p:cNvSpPr>
            <a:spLocks noChangeAspect="1"/>
          </p:cNvSpPr>
          <p:nvPr/>
        </p:nvSpPr>
        <p:spPr>
          <a:xfrm>
            <a:off x="7499884" y="2474699"/>
            <a:ext cx="832104" cy="835240"/>
          </a:xfrm>
          <a:prstGeom prst="pie">
            <a:avLst>
              <a:gd name="adj1" fmla="val 12042423"/>
              <a:gd name="adj2" fmla="val 133944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7383F464-07D3-824E-9C19-F9E7E4E64450}"/>
              </a:ext>
            </a:extLst>
          </p:cNvPr>
          <p:cNvSpPr>
            <a:spLocks noChangeAspect="1"/>
          </p:cNvSpPr>
          <p:nvPr/>
        </p:nvSpPr>
        <p:spPr>
          <a:xfrm>
            <a:off x="3620428" y="2463548"/>
            <a:ext cx="832104" cy="835240"/>
          </a:xfrm>
          <a:prstGeom prst="pie">
            <a:avLst>
              <a:gd name="adj1" fmla="val 12042423"/>
              <a:gd name="adj2" fmla="val 187132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blue allele has a fitness advantage?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3166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</a:t>
            </a:r>
            <a:r>
              <a:rPr lang="en-US" b="1" u="sng" dirty="0"/>
              <a:t>old</a:t>
            </a:r>
            <a:r>
              <a:rPr lang="en-US" dirty="0"/>
              <a:t> idea in population genetics of meta-populations, e.g. </a:t>
            </a:r>
            <a:r>
              <a:rPr lang="en-US" dirty="0" err="1"/>
              <a:t>Nagylaki</a:t>
            </a:r>
            <a:endParaRPr lang="en-US" dirty="0"/>
          </a:p>
          <a:p>
            <a:r>
              <a:rPr lang="en-US" dirty="0"/>
              <a:t>Where are the </a:t>
            </a:r>
            <a:r>
              <a:rPr lang="en-US" dirty="0">
                <a:solidFill>
                  <a:srgbClr val="FF0000"/>
                </a:solidFill>
              </a:rPr>
              <a:t>two length-scales </a:t>
            </a:r>
            <a:r>
              <a:rPr lang="en-US" dirty="0"/>
              <a:t>hidden? Pringle &amp; Wares 200?</a:t>
            </a:r>
          </a:p>
        </p:txBody>
      </p:sp>
      <p:pic>
        <p:nvPicPr>
          <p:cNvPr id="4" name="Picture 3" descr="simple_competition.png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76" y="1937135"/>
            <a:ext cx="8918648" cy="31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B95BA9-4618-4E2D-88A1-2019B89BC0F9}"/>
              </a:ext>
            </a:extLst>
          </p:cNvPr>
          <p:cNvSpPr txBox="1">
            <a:spLocks/>
          </p:cNvSpPr>
          <p:nvPr/>
        </p:nvSpPr>
        <p:spPr>
          <a:xfrm>
            <a:off x="633739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63A6D-3799-4421-910E-DD7EA39B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simple models which include variability!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A820-4398-48A7-9482-5B8DC1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Example from Wares &amp; Pringle 2008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2BF8F-3DF7-4CB4-9568-8FA5148C37BF}"/>
                  </a:ext>
                </a:extLst>
              </p:cNvPr>
              <p:cNvSpPr txBox="1"/>
              <p:nvPr/>
            </p:nvSpPr>
            <p:spPr>
              <a:xfrm>
                <a:off x="1404875" y="3429000"/>
                <a:ext cx="3498394" cy="62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2BF8F-3DF7-4CB4-9568-8FA5148C3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75" y="3429000"/>
                <a:ext cx="3498394" cy="629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12C7F1-7C9B-3A49-B5F0-575566A1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21" y="994684"/>
            <a:ext cx="4646217" cy="56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0467-E1A6-463E-9765-871ECAA3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36C5-BAEC-4D16-88CA-51CF5C90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local adaptation and genetics in ocean, we need to think about the two length scales of dispersal</a:t>
            </a:r>
          </a:p>
          <a:p>
            <a:pPr lvl="1"/>
            <a:r>
              <a:rPr lang="en-US" dirty="0"/>
              <a:t>The mean downstream transport</a:t>
            </a:r>
          </a:p>
          <a:p>
            <a:pPr lvl="1"/>
            <a:r>
              <a:rPr lang="en-US" dirty="0"/>
              <a:t>The variability in downstream transport</a:t>
            </a:r>
          </a:p>
          <a:p>
            <a:r>
              <a:rPr lang="en-US" dirty="0"/>
              <a:t>Any analysis that is focused on a </a:t>
            </a:r>
            <a:r>
              <a:rPr lang="en-US" u="sng" dirty="0"/>
              <a:t>single</a:t>
            </a:r>
            <a:r>
              <a:rPr lang="en-US" dirty="0"/>
              <a:t> estimate of dispersal is likely wrong</a:t>
            </a:r>
          </a:p>
        </p:txBody>
      </p:sp>
    </p:spTree>
    <p:extLst>
      <p:ext uri="{BB962C8B-B14F-4D97-AF65-F5344CB8AC3E}">
        <p14:creationId xmlns:p14="http://schemas.microsoft.com/office/powerpoint/2010/main" val="48657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531A-8EB5-41C0-BA56-FEB92D83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C98C-B44F-4E61-AD20-5E003AA0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0624" cy="4351338"/>
          </a:xfrm>
        </p:spPr>
        <p:txBody>
          <a:bodyPr/>
          <a:lstStyle/>
          <a:p>
            <a:r>
              <a:rPr lang="en-US" dirty="0"/>
              <a:t>Much to be done</a:t>
            </a:r>
          </a:p>
          <a:p>
            <a:r>
              <a:rPr lang="en-US" dirty="0"/>
              <a:t>Listen to the ocean </a:t>
            </a:r>
          </a:p>
          <a:p>
            <a:r>
              <a:rPr lang="en-US" dirty="0"/>
              <a:t>Simple, but not too simple</a:t>
            </a:r>
          </a:p>
          <a:p>
            <a:r>
              <a:rPr lang="en-US" dirty="0"/>
              <a:t>Don’t you be the bad physicist</a:t>
            </a:r>
          </a:p>
          <a:p>
            <a:r>
              <a:rPr lang="en-US" dirty="0"/>
              <a:t>Two length scales!</a:t>
            </a:r>
          </a:p>
          <a:p>
            <a:endParaRPr lang="en-US" dirty="0"/>
          </a:p>
          <a:p>
            <a:r>
              <a:rPr lang="en-US" b="1" u="sng" dirty="0"/>
              <a:t>And we can estimate currents globally! No excuse for ignoring!</a:t>
            </a:r>
          </a:p>
        </p:txBody>
      </p:sp>
      <p:pic>
        <p:nvPicPr>
          <p:cNvPr id="4" name="Picture 2" descr="Physicists">
            <a:extLst>
              <a:ext uri="{FF2B5EF4-FFF2-40B4-BE49-F238E27FC236}">
                <a16:creationId xmlns:a16="http://schemas.microsoft.com/office/drawing/2014/main" id="{00C0F660-B923-4063-A7B2-CDA33262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721" y="857250"/>
            <a:ext cx="3409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4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FEFE-9D07-462B-B191-36E140BD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output_CODE_SBC_OR_May">
            <a:hlinkClick r:id="" action="ppaction://media"/>
            <a:extLst>
              <a:ext uri="{FF2B5EF4-FFF2-40B4-BE49-F238E27FC236}">
                <a16:creationId xmlns:a16="http://schemas.microsoft.com/office/drawing/2014/main" id="{5A371932-904F-4F18-ABAD-29B9D3AA6F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3482" y="249073"/>
            <a:ext cx="3666273" cy="6400800"/>
          </a:xfrm>
        </p:spPr>
      </p:pic>
      <p:pic>
        <p:nvPicPr>
          <p:cNvPr id="5" name="output_CODE_SBC_OR_Dec">
            <a:hlinkClick r:id="" action="ppaction://media"/>
            <a:extLst>
              <a:ext uri="{FF2B5EF4-FFF2-40B4-BE49-F238E27FC236}">
                <a16:creationId xmlns:a16="http://schemas.microsoft.com/office/drawing/2014/main" id="{D2EEBAFD-452E-4F28-B6F9-09E9A08C94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4875" y="249073"/>
            <a:ext cx="36671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0467-E1A6-463E-9765-871ECAA3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36C5-BAEC-4D16-88CA-51CF5C90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understand local adaptation and genetics in ocean, we need to think about the two length scales of dispersal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mean downstream transport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variability in downstream transport</a:t>
            </a:r>
          </a:p>
          <a:p>
            <a:r>
              <a:rPr lang="en-US" dirty="0"/>
              <a:t>Any analysis that is focused on a </a:t>
            </a:r>
            <a:r>
              <a:rPr lang="en-US" u="sng" dirty="0"/>
              <a:t>single</a:t>
            </a:r>
            <a:r>
              <a:rPr lang="en-US" dirty="0"/>
              <a:t> estimate of dispersal is likely wrong</a:t>
            </a:r>
          </a:p>
        </p:txBody>
      </p:sp>
    </p:spTree>
    <p:extLst>
      <p:ext uri="{BB962C8B-B14F-4D97-AF65-F5344CB8AC3E}">
        <p14:creationId xmlns:p14="http://schemas.microsoft.com/office/powerpoint/2010/main" val="79445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0259"/>
            <a:ext cx="10515600" cy="1325563"/>
          </a:xfrm>
        </p:spPr>
        <p:txBody>
          <a:bodyPr/>
          <a:lstStyle/>
          <a:p>
            <a:r>
              <a:rPr lang="en-US" dirty="0"/>
              <a:t>The ocean has mean currents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7524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From 10 year average Mercator currents</a:t>
            </a:r>
          </a:p>
          <a:p>
            <a:r>
              <a:rPr lang="en-US" sz="2000" dirty="0"/>
              <a:t>Agree well with observations except where tides dominate</a:t>
            </a:r>
          </a:p>
          <a:p>
            <a:r>
              <a:rPr lang="en-US" sz="2000" dirty="0"/>
              <a:t>Units of m/s, or about 100km/day</a:t>
            </a:r>
          </a:p>
        </p:txBody>
      </p:sp>
      <p:pic>
        <p:nvPicPr>
          <p:cNvPr id="8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60DBF72-DDEE-4BA8-ADEC-A675E176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t="7773" r="14256" b="1443"/>
          <a:stretch/>
        </p:blipFill>
        <p:spPr>
          <a:xfrm>
            <a:off x="3887309" y="1313935"/>
            <a:ext cx="7265283" cy="53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8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DD05-B6D4-41CB-89AC-1626FEF0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764"/>
            <a:ext cx="10515600" cy="1325563"/>
          </a:xfrm>
        </p:spPr>
        <p:txBody>
          <a:bodyPr/>
          <a:lstStyle/>
          <a:p>
            <a:r>
              <a:rPr lang="en-US" dirty="0"/>
              <a:t>Shanks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3E6EBF-3AD0-421E-852B-E14BC2408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4470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Shanks 2009</a:t>
                </a:r>
              </a:p>
              <a:p>
                <a:r>
                  <a:rPr lang="en-US" sz="2400" dirty="0"/>
                  <a:t>“dispersal” as function of PLD</a:t>
                </a:r>
              </a:p>
              <a:p>
                <a:r>
                  <a:rPr lang="en-US" sz="2400" b="1" dirty="0"/>
                  <a:t>But what dispersal?</a:t>
                </a:r>
              </a:p>
              <a:p>
                <a:pPr lvl="1"/>
                <a:r>
                  <a:rPr lang="en-US" sz="2000" dirty="0"/>
                  <a:t>Invasion speed</a:t>
                </a:r>
              </a:p>
              <a:p>
                <a:pPr lvl="2"/>
                <a:r>
                  <a:rPr lang="en-US" sz="1600" dirty="0"/>
                  <a:t>But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𝑓𝑒𝑐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600" b="0" dirty="0"/>
              </a:p>
              <a:p>
                <a:pPr lvl="2"/>
                <a:r>
                  <a:rPr lang="en-US" sz="1600" b="0" dirty="0"/>
                  <a:t>Fisher 1937</a:t>
                </a:r>
              </a:p>
              <a:p>
                <a:pPr lvl="1"/>
                <a:r>
                  <a:rPr lang="en-US" sz="2000" dirty="0"/>
                  <a:t>Genetic estimates of dispersal</a:t>
                </a:r>
              </a:p>
              <a:p>
                <a:pPr lvl="2"/>
                <a:r>
                  <a:rPr lang="en-US" sz="1600" b="0" dirty="0"/>
                  <a:t>See discussion above</a:t>
                </a:r>
              </a:p>
              <a:p>
                <a:pPr lvl="1"/>
                <a:r>
                  <a:rPr lang="en-US" sz="2000" dirty="0"/>
                  <a:t>Direct observations of dispersal</a:t>
                </a:r>
              </a:p>
              <a:p>
                <a:pPr lvl="2"/>
                <a:r>
                  <a:rPr lang="en-US" sz="1600" b="0" dirty="0"/>
                  <a:t>Good</a:t>
                </a:r>
              </a:p>
              <a:p>
                <a:r>
                  <a:rPr lang="en-US" sz="2400" dirty="0"/>
                  <a:t>Which of the two dispersal distances is this? </a:t>
                </a:r>
                <a:r>
                  <a:rPr lang="en-US" sz="2400"/>
                  <a:t>Mostly neither</a:t>
                </a:r>
                <a:endParaRPr lang="en-US" sz="2400" b="0" dirty="0"/>
              </a:p>
              <a:p>
                <a:pPr lvl="2"/>
                <a:endParaRPr lang="en-US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3E6EBF-3AD0-421E-852B-E14BC240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470070" cy="4351338"/>
              </a:xfrm>
              <a:prstGeom prst="rect">
                <a:avLst/>
              </a:prstGeom>
              <a:blipFill>
                <a:blip r:embed="rId2"/>
                <a:stretch>
                  <a:fillRect l="-1910" t="-196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5434D3-3F5A-4B87-BB0A-F7E16823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98" y="1255248"/>
            <a:ext cx="6206063" cy="54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6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65"/>
            <a:ext cx="10515600" cy="1325563"/>
          </a:xfrm>
        </p:spPr>
        <p:txBody>
          <a:bodyPr/>
          <a:lstStyle/>
          <a:p>
            <a:r>
              <a:rPr lang="en-US" dirty="0"/>
              <a:t>So how is this relevant </a:t>
            </a:r>
            <a:br>
              <a:rPr lang="en-US" dirty="0"/>
            </a:br>
            <a:r>
              <a:rPr lang="en-US" dirty="0"/>
              <a:t>to this RCN?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0435" cy="4351338"/>
          </a:xfrm>
        </p:spPr>
        <p:txBody>
          <a:bodyPr>
            <a:normAutofit/>
          </a:bodyPr>
          <a:lstStyle/>
          <a:p>
            <a:r>
              <a:rPr lang="en-US" dirty="0"/>
              <a:t>Population level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Two lengths scales!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552C-235D-4BCA-B118-696C8622ADA7}"/>
                  </a:ext>
                </a:extLst>
              </p:cNvPr>
              <p:cNvSpPr txBox="1"/>
              <p:nvPr/>
            </p:nvSpPr>
            <p:spPr>
              <a:xfrm>
                <a:off x="1109008" y="2833298"/>
                <a:ext cx="3001334" cy="1037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𝑓𝑒𝑐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552C-235D-4BCA-B118-696C8622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08" y="2833298"/>
                <a:ext cx="3001334" cy="1037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1A2C40-006E-4EE9-81B9-5DD5684EF6DD}"/>
              </a:ext>
            </a:extLst>
          </p:cNvPr>
          <p:cNvSpPr txBox="1"/>
          <p:nvPr/>
        </p:nvSpPr>
        <p:spPr>
          <a:xfrm>
            <a:off x="838200" y="6488668"/>
            <a:ext cx="483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For non-Gaussian kernels, see Pringle et al. 2009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4C96C-B9D4-4C03-AAE2-A597FC60C721}"/>
              </a:ext>
            </a:extLst>
          </p:cNvPr>
          <p:cNvGrpSpPr/>
          <p:nvPr/>
        </p:nvGrpSpPr>
        <p:grpSpPr>
          <a:xfrm>
            <a:off x="6444387" y="0"/>
            <a:ext cx="5243374" cy="6858000"/>
            <a:chOff x="6444387" y="0"/>
            <a:chExt cx="5243374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4B0259-51F8-48ED-9485-CEAC15DFFB8A}"/>
                </a:ext>
              </a:extLst>
            </p:cNvPr>
            <p:cNvGrpSpPr/>
            <p:nvPr/>
          </p:nvGrpSpPr>
          <p:grpSpPr>
            <a:xfrm>
              <a:off x="6444387" y="0"/>
              <a:ext cx="5243374" cy="6858000"/>
              <a:chOff x="6444387" y="0"/>
              <a:chExt cx="5243374" cy="68580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67215AB-308E-4E08-BDD7-88DA484AC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387" y="0"/>
                <a:ext cx="5243374" cy="685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52CD91-2BE1-4A2E-8BDC-B739DE8DB314}"/>
                  </a:ext>
                </a:extLst>
              </p:cNvPr>
              <p:cNvSpPr/>
              <p:nvPr/>
            </p:nvSpPr>
            <p:spPr>
              <a:xfrm>
                <a:off x="7157884" y="2833298"/>
                <a:ext cx="1386348" cy="5188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9D1239-53F1-4122-A17D-576D1971AA2F}"/>
                  </a:ext>
                </a:extLst>
              </p:cNvPr>
              <p:cNvSpPr/>
              <p:nvPr/>
            </p:nvSpPr>
            <p:spPr>
              <a:xfrm>
                <a:off x="7157884" y="5217568"/>
                <a:ext cx="619432" cy="367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0D8A1D-6747-4366-8634-BD962B7ECB9A}"/>
                </a:ext>
              </a:extLst>
            </p:cNvPr>
            <p:cNvCxnSpPr/>
            <p:nvPr/>
          </p:nvCxnSpPr>
          <p:spPr>
            <a:xfrm>
              <a:off x="8388626" y="924339"/>
              <a:ext cx="1520687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4BBE95-8826-4CAA-A8E7-02BFBF8BE120}"/>
                </a:ext>
              </a:extLst>
            </p:cNvPr>
            <p:cNvCxnSpPr>
              <a:cxnSpLocks/>
            </p:cNvCxnSpPr>
            <p:nvPr/>
          </p:nvCxnSpPr>
          <p:spPr>
            <a:xfrm>
              <a:off x="9148969" y="3429000"/>
              <a:ext cx="110821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C2CD0AF-9C2B-4718-B5AD-DB4F506DFEA3}"/>
                    </a:ext>
                  </a:extLst>
                </p:cNvPr>
                <p:cNvSpPr/>
                <p:nvPr/>
              </p:nvSpPr>
              <p:spPr>
                <a:xfrm>
                  <a:off x="9314415" y="3048703"/>
                  <a:ext cx="682623" cy="4047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384793E-3A94-194F-922F-787908ABE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415" y="3048703"/>
                  <a:ext cx="682623" cy="4047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412D272-EEC1-44D1-AE0F-1F65D2271631}"/>
                    </a:ext>
                  </a:extLst>
                </p:cNvPr>
                <p:cNvSpPr/>
                <p:nvPr/>
              </p:nvSpPr>
              <p:spPr>
                <a:xfrm>
                  <a:off x="8777104" y="515102"/>
                  <a:ext cx="743730" cy="440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𝑑𝑖𝑓𝑓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0C10C71-E5FB-A842-9D97-041B21E42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104" y="515102"/>
                  <a:ext cx="743730" cy="440057"/>
                </a:xfrm>
                <a:prstGeom prst="rect">
                  <a:avLst/>
                </a:prstGeom>
                <a:blipFill>
                  <a:blip r:embed="rId7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E41D47-9430-4569-B1C7-5F3304828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1436" y="1182757"/>
              <a:ext cx="0" cy="331304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34F9855-1404-4E34-B76D-DCD7A8F8166C}"/>
                    </a:ext>
                  </a:extLst>
                </p:cNvPr>
                <p:cNvSpPr/>
                <p:nvPr/>
              </p:nvSpPr>
              <p:spPr>
                <a:xfrm>
                  <a:off x="9095891" y="1168605"/>
                  <a:ext cx="672940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𝑓𝑒𝑐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9D109CE-E9DD-3947-9EFE-62D571C97A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891" y="1168605"/>
                  <a:ext cx="672940" cy="391582"/>
                </a:xfrm>
                <a:prstGeom prst="rect">
                  <a:avLst/>
                </a:prstGeom>
                <a:blipFill>
                  <a:blip r:embed="rId8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082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no competitive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imple_competition.png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3"/>
          <a:stretch/>
        </p:blipFill>
        <p:spPr>
          <a:xfrm>
            <a:off x="1636676" y="1825626"/>
            <a:ext cx="8918648" cy="26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65"/>
            <a:ext cx="10515600" cy="1325563"/>
          </a:xfrm>
        </p:spPr>
        <p:txBody>
          <a:bodyPr/>
          <a:lstStyle/>
          <a:p>
            <a:r>
              <a:rPr lang="en-US" dirty="0" err="1"/>
              <a:t>Continously</a:t>
            </a:r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(realistically…)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0435" cy="4351338"/>
          </a:xfrm>
        </p:spPr>
        <p:txBody>
          <a:bodyPr>
            <a:normAutofit/>
          </a:bodyPr>
          <a:lstStyle/>
          <a:p>
            <a:r>
              <a:rPr lang="en-US" dirty="0"/>
              <a:t>Allele level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Two lengths scales!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552C-235D-4BCA-B118-696C8622ADA7}"/>
                  </a:ext>
                </a:extLst>
              </p:cNvPr>
              <p:cNvSpPr txBox="1"/>
              <p:nvPr/>
            </p:nvSpPr>
            <p:spPr>
              <a:xfrm>
                <a:off x="1109008" y="2833298"/>
                <a:ext cx="3098925" cy="1037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552C-235D-4BCA-B118-696C8622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08" y="2833298"/>
                <a:ext cx="3098925" cy="1037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1A2C40-006E-4EE9-81B9-5DD5684EF6DD}"/>
              </a:ext>
            </a:extLst>
          </p:cNvPr>
          <p:cNvSpPr txBox="1"/>
          <p:nvPr/>
        </p:nvSpPr>
        <p:spPr>
          <a:xfrm>
            <a:off x="838200" y="6488668"/>
            <a:ext cx="257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Pringle and Wares, 2007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4C96C-B9D4-4C03-AAE2-A597FC60C721}"/>
              </a:ext>
            </a:extLst>
          </p:cNvPr>
          <p:cNvGrpSpPr/>
          <p:nvPr/>
        </p:nvGrpSpPr>
        <p:grpSpPr>
          <a:xfrm>
            <a:off x="6444387" y="0"/>
            <a:ext cx="5243374" cy="6858000"/>
            <a:chOff x="6444387" y="0"/>
            <a:chExt cx="5243374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4B0259-51F8-48ED-9485-CEAC15DFFB8A}"/>
                </a:ext>
              </a:extLst>
            </p:cNvPr>
            <p:cNvGrpSpPr/>
            <p:nvPr/>
          </p:nvGrpSpPr>
          <p:grpSpPr>
            <a:xfrm>
              <a:off x="6444387" y="0"/>
              <a:ext cx="5243374" cy="6858000"/>
              <a:chOff x="6444387" y="0"/>
              <a:chExt cx="5243374" cy="68580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67215AB-308E-4E08-BDD7-88DA484AC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387" y="0"/>
                <a:ext cx="5243374" cy="685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52CD91-2BE1-4A2E-8BDC-B739DE8DB314}"/>
                  </a:ext>
                </a:extLst>
              </p:cNvPr>
              <p:cNvSpPr/>
              <p:nvPr/>
            </p:nvSpPr>
            <p:spPr>
              <a:xfrm>
                <a:off x="7157884" y="2833298"/>
                <a:ext cx="1386348" cy="5188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9D1239-53F1-4122-A17D-576D1971AA2F}"/>
                  </a:ext>
                </a:extLst>
              </p:cNvPr>
              <p:cNvSpPr/>
              <p:nvPr/>
            </p:nvSpPr>
            <p:spPr>
              <a:xfrm>
                <a:off x="7157884" y="5217568"/>
                <a:ext cx="619432" cy="367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0D8A1D-6747-4366-8634-BD962B7ECB9A}"/>
                </a:ext>
              </a:extLst>
            </p:cNvPr>
            <p:cNvCxnSpPr/>
            <p:nvPr/>
          </p:nvCxnSpPr>
          <p:spPr>
            <a:xfrm>
              <a:off x="8388626" y="924339"/>
              <a:ext cx="1520687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4BBE95-8826-4CAA-A8E7-02BFBF8BE120}"/>
                </a:ext>
              </a:extLst>
            </p:cNvPr>
            <p:cNvCxnSpPr>
              <a:cxnSpLocks/>
            </p:cNvCxnSpPr>
            <p:nvPr/>
          </p:nvCxnSpPr>
          <p:spPr>
            <a:xfrm>
              <a:off x="9148969" y="3429000"/>
              <a:ext cx="110821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C2CD0AF-9C2B-4718-B5AD-DB4F506DFEA3}"/>
                    </a:ext>
                  </a:extLst>
                </p:cNvPr>
                <p:cNvSpPr/>
                <p:nvPr/>
              </p:nvSpPr>
              <p:spPr>
                <a:xfrm>
                  <a:off x="9314415" y="3048703"/>
                  <a:ext cx="682623" cy="4047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384793E-3A94-194F-922F-787908ABE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415" y="3048703"/>
                  <a:ext cx="682623" cy="4047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412D272-EEC1-44D1-AE0F-1F65D2271631}"/>
                    </a:ext>
                  </a:extLst>
                </p:cNvPr>
                <p:cNvSpPr/>
                <p:nvPr/>
              </p:nvSpPr>
              <p:spPr>
                <a:xfrm>
                  <a:off x="8777104" y="515102"/>
                  <a:ext cx="743730" cy="440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𝑑𝑖𝑓𝑓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0C10C71-E5FB-A842-9D97-041B21E42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104" y="515102"/>
                  <a:ext cx="743730" cy="440057"/>
                </a:xfrm>
                <a:prstGeom prst="rect">
                  <a:avLst/>
                </a:prstGeom>
                <a:blipFill>
                  <a:blip r:embed="rId7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E41D47-9430-4569-B1C7-5F3304828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1436" y="1182757"/>
              <a:ext cx="0" cy="331304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4F9855-1404-4E34-B76D-DCD7A8F8166C}"/>
                </a:ext>
              </a:extLst>
            </p:cNvPr>
            <p:cNvSpPr/>
            <p:nvPr/>
          </p:nvSpPr>
          <p:spPr>
            <a:xfrm>
              <a:off x="9095891" y="1168605"/>
              <a:ext cx="647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(1+s)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4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B110-7092-4B31-BCBC-6AFC5B41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            May release</a:t>
            </a:r>
          </a:p>
        </p:txBody>
      </p:sp>
      <p:pic>
        <p:nvPicPr>
          <p:cNvPr id="4" name="output_northOfPtConcep_May">
            <a:hlinkClick r:id="" action="ppaction://media"/>
            <a:extLst>
              <a:ext uri="{FF2B5EF4-FFF2-40B4-BE49-F238E27FC236}">
                <a16:creationId xmlns:a16="http://schemas.microsoft.com/office/drawing/2014/main" id="{FA628F4A-36D4-4CB4-AA1C-83CF73DE61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916" y="175501"/>
            <a:ext cx="3674077" cy="6414424"/>
          </a:xfrm>
        </p:spPr>
      </p:pic>
      <p:pic>
        <p:nvPicPr>
          <p:cNvPr id="5" name="output_CODE_SBC_OR_May">
            <a:hlinkClick r:id="" action="ppaction://media"/>
            <a:extLst>
              <a:ext uri="{FF2B5EF4-FFF2-40B4-BE49-F238E27FC236}">
                <a16:creationId xmlns:a16="http://schemas.microsoft.com/office/drawing/2014/main" id="{F754262C-5C52-4441-9ABF-368AE30191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4191" y="175501"/>
            <a:ext cx="3674930" cy="64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EC68-7C3E-4044-A755-DF86C50C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utput_sourceSink_DownEast">
            <a:hlinkClick r:id="" action="ppaction://media"/>
            <a:extLst>
              <a:ext uri="{FF2B5EF4-FFF2-40B4-BE49-F238E27FC236}">
                <a16:creationId xmlns:a16="http://schemas.microsoft.com/office/drawing/2014/main" id="{C486C4C5-57F2-4FDD-8D6D-FA9884E53F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863" y="1825625"/>
            <a:ext cx="9566275" cy="4351338"/>
          </a:xfrm>
        </p:spPr>
      </p:pic>
    </p:spTree>
    <p:extLst>
      <p:ext uri="{BB962C8B-B14F-4D97-AF65-F5344CB8AC3E}">
        <p14:creationId xmlns:p14="http://schemas.microsoft.com/office/powerpoint/2010/main" val="25816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CC783CAF-45D4-4733-AF7B-2FE50C93A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4500" y="215462"/>
            <a:ext cx="6985952" cy="642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F1840-63D9-4D2B-A1F8-652A9220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8E625C02-4C78-4A42-8BB4-4F7FF56045B4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318452" y="179716"/>
            <a:ext cx="7062836" cy="6498568"/>
          </a:xfrm>
        </p:spPr>
      </p:pic>
    </p:spTree>
    <p:extLst>
      <p:ext uri="{BB962C8B-B14F-4D97-AF65-F5344CB8AC3E}">
        <p14:creationId xmlns:p14="http://schemas.microsoft.com/office/powerpoint/2010/main" val="34398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9F3A6-C5A4-46A0-A79D-54D1EF72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76" y="1584495"/>
            <a:ext cx="5684685" cy="4996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9F9C-F4FA-4F47-B676-0E351BE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else… </a:t>
            </a:r>
            <a:r>
              <a:rPr lang="en-US" dirty="0" err="1"/>
              <a:t>Selkoe</a:t>
            </a:r>
            <a:r>
              <a:rPr lang="en-US" dirty="0"/>
              <a:t> and </a:t>
            </a:r>
            <a:r>
              <a:rPr lang="en-US" dirty="0" err="1"/>
              <a:t>Toonen</a:t>
            </a:r>
            <a:r>
              <a:rPr lang="en-US" dirty="0"/>
              <a:t> (2011)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912E-2252-47B2-B697-89489028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0322" cy="4351338"/>
          </a:xfrm>
        </p:spPr>
        <p:txBody>
          <a:bodyPr/>
          <a:lstStyle/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PLD</a:t>
            </a:r>
          </a:p>
          <a:p>
            <a:pPr lvl="1"/>
            <a:r>
              <a:rPr lang="en-US" dirty="0"/>
              <a:t>IBD slope</a:t>
            </a:r>
          </a:p>
          <a:p>
            <a:pPr lvl="1"/>
            <a:endParaRPr lang="en-US" dirty="0"/>
          </a:p>
          <a:p>
            <a:r>
              <a:rPr lang="en-US" dirty="0"/>
              <a:t>Does this mean that planktonic dispersal is not relevant?</a:t>
            </a:r>
          </a:p>
        </p:txBody>
      </p:sp>
    </p:spTree>
    <p:extLst>
      <p:ext uri="{BB962C8B-B14F-4D97-AF65-F5344CB8AC3E}">
        <p14:creationId xmlns:p14="http://schemas.microsoft.com/office/powerpoint/2010/main" val="321576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B9D9-8F55-483C-9FB6-8BB039E7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8F282-C0F2-4ADD-83CA-200C4FFF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 am </a:t>
            </a:r>
            <a:r>
              <a:rPr lang="en-US" b="1" u="sng" dirty="0"/>
              <a:t>not</a:t>
            </a:r>
            <a:r>
              <a:rPr lang="en-US" dirty="0"/>
              <a:t> picking on them, this is as good as it 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B9193-C42C-4156-8794-B1520A42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8" y="2503271"/>
            <a:ext cx="4344549" cy="38566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E2F6B-875D-4DA2-AA13-CC90F1E4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72" y="2503271"/>
            <a:ext cx="5403640" cy="385665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C4EE2B-0429-4DF5-8CB7-2972E58581F3}"/>
              </a:ext>
            </a:extLst>
          </p:cNvPr>
          <p:cNvCxnSpPr/>
          <p:nvPr/>
        </p:nvCxnSpPr>
        <p:spPr>
          <a:xfrm>
            <a:off x="9046278" y="4837246"/>
            <a:ext cx="2198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F8AC8-8EFB-4C73-9F05-93FF78770CC7}"/>
              </a:ext>
            </a:extLst>
          </p:cNvPr>
          <p:cNvCxnSpPr/>
          <p:nvPr/>
        </p:nvCxnSpPr>
        <p:spPr>
          <a:xfrm>
            <a:off x="5975011" y="5067591"/>
            <a:ext cx="558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3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9F3A6-C5A4-46A0-A79D-54D1EF72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76" y="1584495"/>
            <a:ext cx="5684685" cy="4996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7E9F9C-F4FA-4F47-B676-0E351BE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they examine?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912E-2252-47B2-B697-89489028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0322" cy="4351338"/>
          </a:xfrm>
        </p:spPr>
        <p:txBody>
          <a:bodyPr/>
          <a:lstStyle/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PLD</a:t>
            </a:r>
          </a:p>
          <a:p>
            <a:pPr lvl="1"/>
            <a:r>
              <a:rPr lang="en-US" dirty="0"/>
              <a:t>IBD slope</a:t>
            </a:r>
          </a:p>
          <a:p>
            <a:r>
              <a:rPr lang="en-US" dirty="0"/>
              <a:t>Do we expect, for observations in different places, that doubling PLD doubles the distance the larvae move?</a:t>
            </a:r>
          </a:p>
          <a:p>
            <a:r>
              <a:rPr lang="en-US" dirty="0"/>
              <a:t>Do we expect, if the average distance a larvae move is doubled, that it means anything to IBD?</a:t>
            </a:r>
          </a:p>
        </p:txBody>
      </p:sp>
    </p:spTree>
    <p:extLst>
      <p:ext uri="{BB962C8B-B14F-4D97-AF65-F5344CB8AC3E}">
        <p14:creationId xmlns:p14="http://schemas.microsoft.com/office/powerpoint/2010/main" val="114729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CN_downeast_movie">
            <a:hlinkClick r:id="" action="ppaction://media"/>
            <a:extLst>
              <a:ext uri="{FF2B5EF4-FFF2-40B4-BE49-F238E27FC236}">
                <a16:creationId xmlns:a16="http://schemas.microsoft.com/office/drawing/2014/main" id="{0900A3C1-A691-47E5-B87B-A8E2E3038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5070" y="539303"/>
            <a:ext cx="6425813" cy="6425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6303"/>
            <a:ext cx="10515600" cy="1325563"/>
          </a:xfrm>
        </p:spPr>
        <p:txBody>
          <a:bodyPr/>
          <a:lstStyle/>
          <a:p>
            <a:r>
              <a:rPr lang="en-US" dirty="0"/>
              <a:t>The fluctuations around the mean are large.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7524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April of three years</a:t>
            </a:r>
          </a:p>
          <a:p>
            <a:r>
              <a:rPr lang="en-US" sz="2000" dirty="0"/>
              <a:t>From Mercator currents, surface particles. </a:t>
            </a:r>
          </a:p>
          <a:p>
            <a:r>
              <a:rPr lang="en-US" sz="2000" dirty="0"/>
              <a:t>Imagine a barnacle releasing larvae into the water every quarter day for a month</a:t>
            </a:r>
          </a:p>
        </p:txBody>
      </p:sp>
    </p:spTree>
    <p:extLst>
      <p:ext uri="{BB962C8B-B14F-4D97-AF65-F5344CB8AC3E}">
        <p14:creationId xmlns:p14="http://schemas.microsoft.com/office/powerpoint/2010/main" val="4187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5BE151-12FC-4B47-BBE6-3AF6B685D639}"/>
              </a:ext>
            </a:extLst>
          </p:cNvPr>
          <p:cNvGrpSpPr/>
          <p:nvPr/>
        </p:nvGrpSpPr>
        <p:grpSpPr>
          <a:xfrm>
            <a:off x="-1573" y="2235660"/>
            <a:ext cx="4554788" cy="3416091"/>
            <a:chOff x="-1573" y="1879402"/>
            <a:chExt cx="4554788" cy="341609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629E33-F42A-4E26-BA75-41B3D2F77E35}"/>
                </a:ext>
              </a:extLst>
            </p:cNvPr>
            <p:cNvGrpSpPr/>
            <p:nvPr/>
          </p:nvGrpSpPr>
          <p:grpSpPr>
            <a:xfrm>
              <a:off x="-1573" y="1879402"/>
              <a:ext cx="4554788" cy="3416091"/>
              <a:chOff x="-1574" y="1879401"/>
              <a:chExt cx="4554788" cy="3416091"/>
            </a:xfrm>
          </p:grpSpPr>
          <p:pic>
            <p:nvPicPr>
              <p:cNvPr id="5" name="Picture 4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7CAF8AE6-E318-44E8-BF7E-EA68C5575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74" y="1879401"/>
                <a:ext cx="4554788" cy="341609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0202423-8DAA-423C-BEF0-C1EF6B92F9C8}"/>
                      </a:ext>
                    </a:extLst>
                  </p:cNvPr>
                  <p:cNvSpPr txBox="1"/>
                  <p:nvPr/>
                </p:nvSpPr>
                <p:spPr>
                  <a:xfrm rot="19400484">
                    <a:off x="2470688" y="2738985"/>
                    <a:ext cx="11009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𝑈𝑇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0202423-8DAA-423C-BEF0-C1EF6B92F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00484">
                    <a:off x="2470688" y="2738985"/>
                    <a:ext cx="110094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90" t="-1370" r="-4624" b="-41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63E52C8-599E-429A-8214-7C3AE3E5ACAC}"/>
                      </a:ext>
                    </a:extLst>
                  </p:cNvPr>
                  <p:cNvSpPr txBox="1"/>
                  <p:nvPr/>
                </p:nvSpPr>
                <p:spPr>
                  <a:xfrm rot="20854283">
                    <a:off x="2450034" y="3349131"/>
                    <a:ext cx="1541063" cy="3740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63E52C8-599E-429A-8214-7C3AE3E5A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54283">
                    <a:off x="2450034" y="3349131"/>
                    <a:ext cx="1541063" cy="3740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16" r="-2682" b="-86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D675473-D625-4C36-A98B-D0BCD8CF0D48}"/>
                      </a:ext>
                    </a:extLst>
                  </p:cNvPr>
                  <p:cNvSpPr txBox="1"/>
                  <p:nvPr/>
                </p:nvSpPr>
                <p:spPr>
                  <a:xfrm>
                    <a:off x="907422" y="2810960"/>
                    <a:ext cx="593111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D675473-D625-4C36-A98B-D0BCD8CF0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422" y="2810960"/>
                    <a:ext cx="593111" cy="8183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FE426CC-00A9-47C2-9C87-61C4C62BC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6427" y="3650614"/>
                <a:ext cx="265246" cy="52351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CAB1E8-E1D3-4C52-A73B-34D4B638F19D}"/>
                </a:ext>
              </a:extLst>
            </p:cNvPr>
            <p:cNvSpPr txBox="1"/>
            <p:nvPr/>
          </p:nvSpPr>
          <p:spPr>
            <a:xfrm>
              <a:off x="1944411" y="4888078"/>
              <a:ext cx="68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999F6-8808-4DFC-88E3-24A2EEBE0F99}"/>
                </a:ext>
              </a:extLst>
            </p:cNvPr>
            <p:cNvSpPr txBox="1"/>
            <p:nvPr/>
          </p:nvSpPr>
          <p:spPr>
            <a:xfrm rot="16200000">
              <a:off x="-131376" y="3348321"/>
              <a:ext cx="1003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6303"/>
            <a:ext cx="10515600" cy="1325563"/>
          </a:xfrm>
        </p:spPr>
        <p:txBody>
          <a:bodyPr/>
          <a:lstStyle/>
          <a:p>
            <a:r>
              <a:rPr lang="en-US" dirty="0"/>
              <a:t>Which is larger, mean or fluctuations?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222" y="955464"/>
            <a:ext cx="2875241" cy="5605063"/>
          </a:xfrm>
        </p:spPr>
        <p:txBody>
          <a:bodyPr>
            <a:normAutofit/>
          </a:bodyPr>
          <a:lstStyle/>
          <a:p>
            <a:r>
              <a:rPr lang="en-US" sz="2000" dirty="0"/>
              <a:t>Depends on timescale</a:t>
            </a:r>
          </a:p>
          <a:p>
            <a:r>
              <a:rPr lang="en-US" sz="2000" dirty="0"/>
              <a:t>Mean </a:t>
            </a:r>
            <a:r>
              <a:rPr lang="en-US" sz="2000" dirty="0" err="1"/>
              <a:t>L</a:t>
            </a:r>
            <a:r>
              <a:rPr lang="en-US" sz="2000" baseline="-25000" dirty="0" err="1"/>
              <a:t>adv</a:t>
            </a:r>
            <a:r>
              <a:rPr lang="en-US" sz="2000" baseline="-25000" dirty="0"/>
              <a:t>  </a:t>
            </a:r>
            <a:r>
              <a:rPr lang="en-US" sz="2000" dirty="0"/>
              <a:t>as T</a:t>
            </a:r>
          </a:p>
          <a:p>
            <a:r>
              <a:rPr lang="en-US" sz="2000" dirty="0"/>
              <a:t>Stochastic </a:t>
            </a:r>
            <a:r>
              <a:rPr lang="en-US" sz="2000" dirty="0" err="1"/>
              <a:t>L</a:t>
            </a:r>
            <a:r>
              <a:rPr lang="en-US" sz="2000" baseline="-25000" dirty="0" err="1"/>
              <a:t>diff</a:t>
            </a:r>
            <a:r>
              <a:rPr lang="en-US" sz="2000" dirty="0"/>
              <a:t> as T</a:t>
            </a:r>
            <a:r>
              <a:rPr lang="en-US" sz="2000" baseline="30000" dirty="0"/>
              <a:t>1/2</a:t>
            </a:r>
            <a:endParaRPr lang="en-US" sz="2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  <a:p>
            <a:endParaRPr lang="en-US" sz="2000" baseline="30000" dirty="0"/>
          </a:p>
        </p:txBody>
      </p:sp>
      <p:pic>
        <p:nvPicPr>
          <p:cNvPr id="4" name="pdf_from_DownEast">
            <a:hlinkClick r:id="" action="ppaction://media"/>
            <a:extLst>
              <a:ext uri="{FF2B5EF4-FFF2-40B4-BE49-F238E27FC236}">
                <a16:creationId xmlns:a16="http://schemas.microsoft.com/office/drawing/2014/main" id="{30A0291E-A913-438F-8213-618801901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30545" y="789371"/>
            <a:ext cx="7041482" cy="59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85" y="217469"/>
            <a:ext cx="4554787" cy="3189514"/>
          </a:xfrm>
        </p:spPr>
        <p:txBody>
          <a:bodyPr>
            <a:normAutofit/>
          </a:bodyPr>
          <a:lstStyle/>
          <a:p>
            <a:r>
              <a:rPr lang="en-US" sz="4000" dirty="0"/>
              <a:t>All these parameters depend on location</a:t>
            </a:r>
          </a:p>
        </p:txBody>
      </p:sp>
      <p:pic>
        <p:nvPicPr>
          <p:cNvPr id="10" name="pdf_from_ThreePlaces_gulfStream">
            <a:hlinkClick r:id="" action="ppaction://media"/>
            <a:extLst>
              <a:ext uri="{FF2B5EF4-FFF2-40B4-BE49-F238E27FC236}">
                <a16:creationId xmlns:a16="http://schemas.microsoft.com/office/drawing/2014/main" id="{EA97D183-4FCC-4147-88A6-DBE001CA8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2931" y="0"/>
            <a:ext cx="600075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2BF1C-213B-4442-AFA6-D0A1F90F4891}"/>
              </a:ext>
            </a:extLst>
          </p:cNvPr>
          <p:cNvGrpSpPr/>
          <p:nvPr/>
        </p:nvGrpSpPr>
        <p:grpSpPr>
          <a:xfrm>
            <a:off x="197464" y="2371428"/>
            <a:ext cx="4742398" cy="3314668"/>
            <a:chOff x="-1573" y="1879402"/>
            <a:chExt cx="4554788" cy="34160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6D6317-3BEB-4DD5-B63A-65FE35948DD2}"/>
                </a:ext>
              </a:extLst>
            </p:cNvPr>
            <p:cNvGrpSpPr/>
            <p:nvPr/>
          </p:nvGrpSpPr>
          <p:grpSpPr>
            <a:xfrm>
              <a:off x="-1573" y="1879402"/>
              <a:ext cx="4554788" cy="3416091"/>
              <a:chOff x="-1574" y="1879401"/>
              <a:chExt cx="4554788" cy="3416091"/>
            </a:xfrm>
          </p:grpSpPr>
          <p:pic>
            <p:nvPicPr>
              <p:cNvPr id="17" name="Picture 16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ACB1528F-7340-4062-A3C6-B5612C80C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74" y="1879401"/>
                <a:ext cx="4554788" cy="341609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8BA470-910F-4C64-8A8C-9C85BAE54901}"/>
                      </a:ext>
                    </a:extLst>
                  </p:cNvPr>
                  <p:cNvSpPr txBox="1"/>
                  <p:nvPr/>
                </p:nvSpPr>
                <p:spPr>
                  <a:xfrm rot="19400484">
                    <a:off x="2470688" y="2738985"/>
                    <a:ext cx="11009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𝑈𝑇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0202423-8DAA-423C-BEF0-C1EF6B92F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400484">
                    <a:off x="2470688" y="2738985"/>
                    <a:ext cx="110094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90" t="-1370" r="-4624" b="-41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2BA5F59-8575-454F-8574-454B81F5A65F}"/>
                      </a:ext>
                    </a:extLst>
                  </p:cNvPr>
                  <p:cNvSpPr txBox="1"/>
                  <p:nvPr/>
                </p:nvSpPr>
                <p:spPr>
                  <a:xfrm rot="20854283">
                    <a:off x="2450034" y="3349131"/>
                    <a:ext cx="1541063" cy="3740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oMath>
                      </m:oMathPara>
                    </a14:m>
                    <a:endParaRPr 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63E52C8-599E-429A-8214-7C3AE3E5AC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54283">
                    <a:off x="2450034" y="3349131"/>
                    <a:ext cx="1541063" cy="3740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16" r="-2682" b="-86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439C38-32F5-4AB2-A231-D698078DF5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7422" y="2810960"/>
                    <a:ext cx="593111" cy="8183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ra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D675473-D625-4C36-A98B-D0BCD8CF0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422" y="2810960"/>
                    <a:ext cx="593111" cy="8183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C5F53C-AFC1-4269-BBB2-75E7BDC61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6427" y="3650614"/>
                <a:ext cx="265246" cy="52351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68CE4B-724F-4127-975A-E4CB60D78971}"/>
                </a:ext>
              </a:extLst>
            </p:cNvPr>
            <p:cNvSpPr txBox="1"/>
            <p:nvPr/>
          </p:nvSpPr>
          <p:spPr>
            <a:xfrm>
              <a:off x="1944411" y="4888078"/>
              <a:ext cx="68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4DB67E-5FDA-449F-8A39-77C4344F25FC}"/>
                </a:ext>
              </a:extLst>
            </p:cNvPr>
            <p:cNvSpPr txBox="1"/>
            <p:nvPr/>
          </p:nvSpPr>
          <p:spPr>
            <a:xfrm rot="16200000">
              <a:off x="-131376" y="3348321"/>
              <a:ext cx="1003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65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D1E3-8661-47F3-98A8-FA424720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6303"/>
            <a:ext cx="10515600" cy="1325563"/>
          </a:xfrm>
        </p:spPr>
        <p:txBody>
          <a:bodyPr/>
          <a:lstStyle/>
          <a:p>
            <a:r>
              <a:rPr lang="en-US" dirty="0"/>
              <a:t>All of the parameters depend on life history!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4C0BF-446A-4B3D-9D69-977C9F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827"/>
            <a:ext cx="9827473" cy="5594277"/>
          </a:xfrm>
        </p:spPr>
        <p:txBody>
          <a:bodyPr>
            <a:normAutofit/>
          </a:bodyPr>
          <a:lstStyle/>
          <a:p>
            <a:r>
              <a:rPr lang="en-US" sz="2000" dirty="0"/>
              <a:t>Depth of larvae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Season of spawning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1A717-349E-4F37-93C1-7AB6435C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61658"/>
            <a:ext cx="2829492" cy="2085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6CADD-9C25-4400-9078-00C48A1BAF0F}"/>
              </a:ext>
            </a:extLst>
          </p:cNvPr>
          <p:cNvSpPr txBox="1"/>
          <p:nvPr/>
        </p:nvSpPr>
        <p:spPr>
          <a:xfrm>
            <a:off x="1060404" y="5547041"/>
            <a:ext cx="238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Strub</a:t>
            </a:r>
            <a:r>
              <a:rPr lang="en-US" dirty="0"/>
              <a:t> et al. 1987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output_CODE_May_Dec.mp4">
            <a:hlinkClick r:id="" action="ppaction://media"/>
            <a:extLst>
              <a:ext uri="{FF2B5EF4-FFF2-40B4-BE49-F238E27FC236}">
                <a16:creationId xmlns:a16="http://schemas.microsoft.com/office/drawing/2014/main" id="{87FC7301-5036-8F44-972A-13F1AAC67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7958" y="712390"/>
            <a:ext cx="3398951" cy="59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 about variability in dispersal?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76" y="2132974"/>
            <a:ext cx="8918648" cy="2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3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 about variability in dispersal?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76" y="2132974"/>
            <a:ext cx="8918647" cy="2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4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C3E-21C3-F24C-840A-ABE72F42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 about variability in dispersal?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D27B-E68E-E742-A069-8F63591A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2B3FD-BBC9-FF4A-A632-D0F40EBC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76" y="2132974"/>
            <a:ext cx="8918647" cy="2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6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600</Words>
  <Application>Microsoft Office PowerPoint</Application>
  <PresentationFormat>Widescreen</PresentationFormat>
  <Paragraphs>176</Paragraphs>
  <Slides>29</Slides>
  <Notes>1</Notes>
  <HiddenSlides>1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The simplest cartoon of ocean dispersal (that is not too simple)</vt:lpstr>
      <vt:lpstr>The ocean has mean currents</vt:lpstr>
      <vt:lpstr>The fluctuations around the mean are large.</vt:lpstr>
      <vt:lpstr>Which is larger, mean or fluctuations?</vt:lpstr>
      <vt:lpstr>All these parameters depend on location</vt:lpstr>
      <vt:lpstr>All of the parameters depend on life history!</vt:lpstr>
      <vt:lpstr>Why all the fuss about variability in dispersal?</vt:lpstr>
      <vt:lpstr>Why all the fuss about variability in dispersal?</vt:lpstr>
      <vt:lpstr>Why all the fuss about variability in dispersal?</vt:lpstr>
      <vt:lpstr>Why all the fuss about variability in dispersal?</vt:lpstr>
      <vt:lpstr>So now add some variability in dispersal</vt:lpstr>
      <vt:lpstr>Generation 2</vt:lpstr>
      <vt:lpstr>Generation 3</vt:lpstr>
      <vt:lpstr>What if blue allele has a fitness advantage?</vt:lpstr>
      <vt:lpstr>We need simple models which include variability!</vt:lpstr>
      <vt:lpstr>Conclusion (part 1)</vt:lpstr>
      <vt:lpstr>RCN Conclusions</vt:lpstr>
      <vt:lpstr>Thanks!</vt:lpstr>
      <vt:lpstr>Conclusion</vt:lpstr>
      <vt:lpstr>Shanks example.</vt:lpstr>
      <vt:lpstr>So how is this relevant  to this RCN?</vt:lpstr>
      <vt:lpstr>What if no competitive difference?</vt:lpstr>
      <vt:lpstr>Continously… (realistically…)</vt:lpstr>
      <vt:lpstr>                                                     May release</vt:lpstr>
      <vt:lpstr>PowerPoint Presentation</vt:lpstr>
      <vt:lpstr>PowerPoint Presentation</vt:lpstr>
      <vt:lpstr>Or else… Selkoe and Toonen (2011)</vt:lpstr>
      <vt:lpstr>What’s wrong with that?</vt:lpstr>
      <vt:lpstr>So what do they examine?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Along-shore advection of larvae: A source of confusion and a sink for understanding.</dc:title>
  <dc:creator>James Pringle</dc:creator>
  <cp:lastModifiedBy>Pringle, James</cp:lastModifiedBy>
  <cp:revision>388</cp:revision>
  <dcterms:created xsi:type="dcterms:W3CDTF">2019-04-18T14:16:21Z</dcterms:created>
  <dcterms:modified xsi:type="dcterms:W3CDTF">2019-08-20T16:25:33Z</dcterms:modified>
</cp:coreProperties>
</file>